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1" r:id="rId5"/>
    <p:sldId id="264" r:id="rId6"/>
    <p:sldId id="260" r:id="rId7"/>
    <p:sldId id="263" r:id="rId8"/>
    <p:sldId id="262" r:id="rId9"/>
    <p:sldId id="259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78AEE0C-0FFC-4E3A-AE70-0A39C988B1CB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FF373D2-039E-47F8-B208-033F91DA5F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AEE0C-0FFC-4E3A-AE70-0A39C988B1CB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F373D2-039E-47F8-B208-033F91DA5F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AEE0C-0FFC-4E3A-AE70-0A39C988B1CB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F373D2-039E-47F8-B208-033F91DA5F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AEE0C-0FFC-4E3A-AE70-0A39C988B1CB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F373D2-039E-47F8-B208-033F91DA5FA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AEE0C-0FFC-4E3A-AE70-0A39C988B1CB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F373D2-039E-47F8-B208-033F91DA5FA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AEE0C-0FFC-4E3A-AE70-0A39C988B1CB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F373D2-039E-47F8-B208-033F91DA5F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AEE0C-0FFC-4E3A-AE70-0A39C988B1CB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F373D2-039E-47F8-B208-033F91DA5FA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AEE0C-0FFC-4E3A-AE70-0A39C988B1CB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F373D2-039E-47F8-B208-033F91DA5FA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8AEE0C-0FFC-4E3A-AE70-0A39C988B1CB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F373D2-039E-47F8-B208-033F91DA5F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78AEE0C-0FFC-4E3A-AE70-0A39C988B1CB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F373D2-039E-47F8-B208-033F91DA5FA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78AEE0C-0FFC-4E3A-AE70-0A39C988B1CB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FF373D2-039E-47F8-B208-033F91DA5FA7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78AEE0C-0FFC-4E3A-AE70-0A39C988B1CB}" type="datetimeFigureOut">
              <a:rPr lang="en-US" smtClean="0"/>
              <a:t>3/6/2012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FF373D2-039E-47F8-B208-033F91DA5F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ollaboration 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ssessment </a:t>
            </a:r>
            <a:r>
              <a:rPr lang="en-US" b="1" dirty="0" smtClean="0">
                <a:solidFill>
                  <a:srgbClr val="FF0000"/>
                </a:solidFill>
              </a:rPr>
              <a:t>S</a:t>
            </a:r>
            <a:r>
              <a:rPr lang="en-US" dirty="0" smtClean="0"/>
              <a:t>olutions for </a:t>
            </a:r>
            <a:r>
              <a:rPr lang="en-US" b="1" dirty="0" smtClean="0">
                <a:solidFill>
                  <a:srgbClr val="FF0000"/>
                </a:solidFill>
              </a:rPr>
              <a:t>E</a:t>
            </a:r>
            <a:r>
              <a:rPr lang="en-US" dirty="0" smtClean="0"/>
              <a:t>ducators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 benchmark given every 9 weeks (quarterly)</a:t>
            </a:r>
          </a:p>
          <a:p>
            <a:endParaRPr lang="en-US" dirty="0"/>
          </a:p>
          <a:p>
            <a:r>
              <a:rPr lang="en-US" dirty="0" smtClean="0"/>
              <a:t>Will only administer 1 set of Case 21 assessments this semester.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21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specific details will be sent to 2</a:t>
            </a:r>
            <a:r>
              <a:rPr lang="en-US" baseline="30000" dirty="0" smtClean="0"/>
              <a:t>nd</a:t>
            </a:r>
            <a:r>
              <a:rPr lang="en-US" dirty="0" smtClean="0"/>
              <a:t> – 5</a:t>
            </a:r>
            <a:r>
              <a:rPr lang="en-US" baseline="30000" dirty="0" smtClean="0"/>
              <a:t>th</a:t>
            </a:r>
            <a:r>
              <a:rPr lang="en-US" dirty="0" smtClean="0"/>
              <a:t> grade teachers soon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We will continue to give the 2</a:t>
            </a:r>
            <a:r>
              <a:rPr lang="en-US" baseline="30000" dirty="0" smtClean="0"/>
              <a:t>nd</a:t>
            </a:r>
            <a:r>
              <a:rPr lang="en-US" dirty="0" smtClean="0"/>
              <a:t> – 5</a:t>
            </a:r>
            <a:r>
              <a:rPr lang="en-US" baseline="30000" dirty="0" smtClean="0"/>
              <a:t>th</a:t>
            </a:r>
            <a:r>
              <a:rPr lang="en-US" dirty="0" smtClean="0"/>
              <a:t> grade science formative assessments using the </a:t>
            </a:r>
            <a:r>
              <a:rPr lang="en-US" dirty="0" err="1" smtClean="0"/>
              <a:t>Apperson</a:t>
            </a:r>
            <a:r>
              <a:rPr lang="en-US" dirty="0" smtClean="0"/>
              <a:t> </a:t>
            </a:r>
            <a:r>
              <a:rPr lang="en-US" dirty="0" err="1" smtClean="0"/>
              <a:t>Datalink</a:t>
            </a:r>
            <a:r>
              <a:rPr lang="en-US" dirty="0" smtClean="0"/>
              <a:t> program for the remainder of the semester</a:t>
            </a:r>
          </a:p>
          <a:p>
            <a:endParaRPr lang="en-US" dirty="0" smtClean="0"/>
          </a:p>
          <a:p>
            <a:r>
              <a:rPr lang="en-US" dirty="0" smtClean="0"/>
              <a:t>More info will be given later by C &amp; I on how 2</a:t>
            </a:r>
            <a:r>
              <a:rPr lang="en-US" baseline="30000" dirty="0" smtClean="0"/>
              <a:t>nd</a:t>
            </a:r>
            <a:r>
              <a:rPr lang="en-US" dirty="0" smtClean="0"/>
              <a:t> – 4</a:t>
            </a:r>
            <a:r>
              <a:rPr lang="en-US" baseline="30000" dirty="0" smtClean="0"/>
              <a:t>th</a:t>
            </a:r>
            <a:r>
              <a:rPr lang="en-US" dirty="0" smtClean="0"/>
              <a:t> grade science assessments will be handled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quarter reading and math common formative assessment requirements will be given soon (assessments will be teacher created)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Formative Assessments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Monday, March 26 – Friday, April 13, 2012</a:t>
            </a:r>
          </a:p>
          <a:p>
            <a:endParaRPr lang="en-US" dirty="0"/>
          </a:p>
          <a:p>
            <a:r>
              <a:rPr lang="en-US" dirty="0" smtClean="0"/>
              <a:t>We must select 4 days within this window to administer the assessments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time it will take to administer each assessment will be in the assessment guide (more details later)</a:t>
            </a:r>
          </a:p>
          <a:p>
            <a:endParaRPr lang="en-US" dirty="0"/>
          </a:p>
          <a:p>
            <a:r>
              <a:rPr lang="en-US" dirty="0" smtClean="0"/>
              <a:t>Will be administered in the same manner that we administered the January benchmark assessment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 Window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2667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This data will be much more useful to the teachers than the benchmark data according to </a:t>
            </a:r>
            <a:r>
              <a:rPr lang="en-US" dirty="0" smtClean="0"/>
              <a:t>WCPSS schools </a:t>
            </a:r>
            <a:r>
              <a:rPr lang="en-US" dirty="0"/>
              <a:t>that have already used Case 21 and is more closely aligned to what the EOG will look </a:t>
            </a:r>
            <a:r>
              <a:rPr lang="en-US" dirty="0" smtClean="0"/>
              <a:t>like.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But we just administered a benchmark recently!!!!!!!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will administer this assessment in addition to the required quarterly assessment</a:t>
            </a:r>
          </a:p>
          <a:p>
            <a:endParaRPr lang="en-US" dirty="0" smtClean="0"/>
          </a:p>
          <a:p>
            <a:r>
              <a:rPr lang="en-US" dirty="0" smtClean="0"/>
              <a:t>It is not official yet whether the Case 21 math assessments will replace the quarterly assessments in the 2012-12 academic year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already give a quarterly math assessment!!!!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2</a:t>
            </a:r>
            <a:r>
              <a:rPr lang="en-US" sz="4000" baseline="30000" dirty="0" smtClean="0"/>
              <a:t>nd</a:t>
            </a:r>
            <a:r>
              <a:rPr lang="en-US" sz="4000" dirty="0" smtClean="0"/>
              <a:t> – 5</a:t>
            </a:r>
            <a:r>
              <a:rPr lang="en-US" sz="4000" baseline="30000" dirty="0" smtClean="0"/>
              <a:t>th</a:t>
            </a:r>
            <a:r>
              <a:rPr lang="en-US" sz="4000" dirty="0" smtClean="0"/>
              <a:t> grade Reading</a:t>
            </a:r>
          </a:p>
          <a:p>
            <a:r>
              <a:rPr lang="en-US" sz="4000" dirty="0" smtClean="0"/>
              <a:t>2</a:t>
            </a:r>
            <a:r>
              <a:rPr lang="en-US" sz="4000" baseline="30000" dirty="0" smtClean="0"/>
              <a:t>nd</a:t>
            </a:r>
            <a:r>
              <a:rPr lang="en-US" sz="4000" dirty="0" smtClean="0"/>
              <a:t> – 5</a:t>
            </a:r>
            <a:r>
              <a:rPr lang="en-US" sz="4000" baseline="30000" dirty="0" smtClean="0"/>
              <a:t>th</a:t>
            </a:r>
            <a:r>
              <a:rPr lang="en-US" sz="4000" dirty="0" smtClean="0"/>
              <a:t> Grade Math (Calculator Active and Inactive)</a:t>
            </a:r>
          </a:p>
          <a:p>
            <a:r>
              <a:rPr lang="en-US" sz="4000" dirty="0" smtClean="0"/>
              <a:t>5</a:t>
            </a:r>
            <a:r>
              <a:rPr lang="en-US" sz="4000" baseline="30000" dirty="0" smtClean="0"/>
              <a:t>th</a:t>
            </a:r>
            <a:r>
              <a:rPr lang="en-US" sz="4000" dirty="0" smtClean="0"/>
              <a:t> Grade Science</a:t>
            </a:r>
          </a:p>
          <a:p>
            <a:r>
              <a:rPr lang="en-US" dirty="0" smtClean="0"/>
              <a:t>All of the assessments will be comprehensive</a:t>
            </a:r>
          </a:p>
          <a:p>
            <a:r>
              <a:rPr lang="en-US" dirty="0" smtClean="0"/>
              <a:t>Assessment Guides will be provided to teachers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assessments will be administered?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69087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Reading</a:t>
            </a:r>
          </a:p>
          <a:p>
            <a:pPr lvl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grade – 40 questions</a:t>
            </a:r>
          </a:p>
          <a:p>
            <a:pPr lvl="1"/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– 5</a:t>
            </a:r>
            <a:r>
              <a:rPr lang="en-US" baseline="30000" dirty="0" smtClean="0"/>
              <a:t>th</a:t>
            </a:r>
            <a:r>
              <a:rPr lang="en-US" dirty="0" smtClean="0"/>
              <a:t> grade – 50 questions (about 58 items on EOG)</a:t>
            </a:r>
          </a:p>
          <a:p>
            <a:pPr lvl="1"/>
            <a:r>
              <a:rPr lang="en-US" dirty="0" smtClean="0"/>
              <a:t>Possibly: 160 minutes administration time</a:t>
            </a:r>
          </a:p>
          <a:p>
            <a:r>
              <a:rPr lang="en-US" dirty="0" smtClean="0"/>
              <a:t>Math</a:t>
            </a:r>
          </a:p>
          <a:p>
            <a:pPr lvl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grade – 45 questions</a:t>
            </a:r>
          </a:p>
          <a:p>
            <a:pPr lvl="1"/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– 5</a:t>
            </a:r>
            <a:r>
              <a:rPr lang="en-US" baseline="30000" dirty="0" smtClean="0"/>
              <a:t>th</a:t>
            </a:r>
            <a:r>
              <a:rPr lang="en-US" dirty="0" smtClean="0"/>
              <a:t> grade – 60 questions (82 items on EOG)</a:t>
            </a:r>
          </a:p>
          <a:p>
            <a:pPr lvl="1"/>
            <a:r>
              <a:rPr lang="en-US" dirty="0" smtClean="0"/>
              <a:t>Possibly: 150 + 75 minutes administration time</a:t>
            </a:r>
          </a:p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Grade Science</a:t>
            </a:r>
          </a:p>
          <a:p>
            <a:pPr lvl="1"/>
            <a:r>
              <a:rPr lang="en-US" dirty="0" smtClean="0"/>
              <a:t>52 questions (80 on EOG)</a:t>
            </a:r>
          </a:p>
          <a:p>
            <a:pPr lvl="1"/>
            <a:r>
              <a:rPr lang="en-US" dirty="0" smtClean="0"/>
              <a:t>Possibly 140 minutes administration time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Assessments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proctors required</a:t>
            </a:r>
          </a:p>
          <a:p>
            <a:endParaRPr lang="en-US" dirty="0"/>
          </a:p>
          <a:p>
            <a:r>
              <a:rPr lang="en-US" dirty="0" smtClean="0"/>
              <a:t>Proctors are recommended for the 2</a:t>
            </a:r>
            <a:r>
              <a:rPr lang="en-US" baseline="30000" dirty="0" smtClean="0"/>
              <a:t>nd</a:t>
            </a:r>
            <a:r>
              <a:rPr lang="en-US" dirty="0" smtClean="0"/>
              <a:t> grade math and reading (bubbling)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Proctors???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Paper/Pencil test</a:t>
            </a:r>
          </a:p>
          <a:p>
            <a:r>
              <a:rPr lang="en-US" dirty="0" smtClean="0"/>
              <a:t>Central </a:t>
            </a:r>
            <a:r>
              <a:rPr lang="en-US" dirty="0"/>
              <a:t>Services will print copies of the assessments and send them to schools.</a:t>
            </a:r>
          </a:p>
          <a:p>
            <a:r>
              <a:rPr lang="en-US" dirty="0" err="1" smtClean="0"/>
              <a:t>Scantron</a:t>
            </a:r>
            <a:r>
              <a:rPr lang="en-US" dirty="0" smtClean="0"/>
              <a:t> </a:t>
            </a:r>
            <a:r>
              <a:rPr lang="en-US" dirty="0"/>
              <a:t>sheets will be provided and will be pre-slugged.  They will be delivered to schools via courier.</a:t>
            </a:r>
          </a:p>
          <a:p>
            <a:r>
              <a:rPr lang="en-US" dirty="0" smtClean="0"/>
              <a:t>Scanning </a:t>
            </a:r>
            <a:r>
              <a:rPr lang="en-US" dirty="0"/>
              <a:t>will be done by Case </a:t>
            </a:r>
            <a:r>
              <a:rPr lang="en-US" dirty="0" smtClean="0"/>
              <a:t>21</a:t>
            </a: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Assessments &amp; </a:t>
            </a:r>
            <a:r>
              <a:rPr lang="en-US" dirty="0" err="1" smtClean="0"/>
              <a:t>Scantrons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130</TotalTime>
  <Words>410</Words>
  <Application>Microsoft Office PowerPoint</Application>
  <PresentationFormat>On-screen Show (4:3)</PresentationFormat>
  <Paragraphs>56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CASE 21</vt:lpstr>
      <vt:lpstr>Formative Assessments</vt:lpstr>
      <vt:lpstr>Assessment Window</vt:lpstr>
      <vt:lpstr>But we just administered a benchmark recently!!!!!!!</vt:lpstr>
      <vt:lpstr>We already give a quarterly math assessment!!!!</vt:lpstr>
      <vt:lpstr>What assessments will be administered?</vt:lpstr>
      <vt:lpstr>The Assessments</vt:lpstr>
      <vt:lpstr>Proctors???</vt:lpstr>
      <vt:lpstr>Assessments &amp; Scantrons</vt:lpstr>
      <vt:lpstr>Slide 10</vt:lpstr>
    </vt:vector>
  </TitlesOfParts>
  <Company>Wake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21</dc:title>
  <dc:creator>sellis2</dc:creator>
  <cp:lastModifiedBy>sellis2</cp:lastModifiedBy>
  <cp:revision>48</cp:revision>
  <dcterms:created xsi:type="dcterms:W3CDTF">2012-03-07T03:08:04Z</dcterms:created>
  <dcterms:modified xsi:type="dcterms:W3CDTF">2012-03-07T05:18:38Z</dcterms:modified>
</cp:coreProperties>
</file>